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71" r:id="rId4"/>
    <p:sldId id="275" r:id="rId5"/>
    <p:sldId id="269" r:id="rId6"/>
    <p:sldId id="260" r:id="rId7"/>
    <p:sldId id="264" r:id="rId8"/>
    <p:sldId id="268" r:id="rId9"/>
    <p:sldId id="258" r:id="rId10"/>
    <p:sldId id="276" r:id="rId11"/>
    <p:sldId id="287" r:id="rId12"/>
    <p:sldId id="262" r:id="rId13"/>
    <p:sldId id="288" r:id="rId14"/>
    <p:sldId id="277" r:id="rId15"/>
    <p:sldId id="279" r:id="rId16"/>
    <p:sldId id="281" r:id="rId17"/>
    <p:sldId id="285" r:id="rId18"/>
    <p:sldId id="283" r:id="rId19"/>
    <p:sldId id="286" r:id="rId20"/>
    <p:sldId id="290" r:id="rId21"/>
    <p:sldId id="274" r:id="rId22"/>
    <p:sldId id="272" r:id="rId23"/>
    <p:sldId id="266" r:id="rId24"/>
    <p:sldId id="289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904" autoAdjust="0"/>
    <p:restoredTop sz="86410" autoAdjust="0"/>
  </p:normalViewPr>
  <p:slideViewPr>
    <p:cSldViewPr snapToGrid="0">
      <p:cViewPr varScale="1">
        <p:scale>
          <a:sx n="66" d="100"/>
          <a:sy n="66" d="100"/>
        </p:scale>
        <p:origin x="84" y="192"/>
      </p:cViewPr>
      <p:guideLst/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946"/>
    </p:cViewPr>
  </p:sorterViewPr>
  <p:notesViewPr>
    <p:cSldViewPr snapToGrid="0">
      <p:cViewPr varScale="1">
        <p:scale>
          <a:sx n="54" d="100"/>
          <a:sy n="54" d="100"/>
        </p:scale>
        <p:origin x="28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EFCB35-6A39-4397-B791-C4D548F4A4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ED429-5029-4516-A360-4DACCDE1DF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67C33-F78E-435C-A5BB-412A99344D14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F52D2-2D2A-43C9-ABB5-FFD73054FD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7AF59-FF60-4CBE-ABCE-C57B5428BA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F85D8-3CEC-4F50-A54F-CA92AF583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80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WM2PXTRwp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F1C8-4FF1-4414-A466-3E992ECBE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26020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6600"/>
                </a:solidFill>
              </a:rPr>
              <a:t>   Urban youth inc.</a:t>
            </a:r>
            <a:br>
              <a:rPr lang="en-US" sz="4400" b="1" dirty="0">
                <a:solidFill>
                  <a:srgbClr val="FF6600"/>
                </a:solidFill>
              </a:rPr>
            </a:br>
            <a:r>
              <a:rPr lang="en-US" sz="4400" b="1" dirty="0">
                <a:solidFill>
                  <a:srgbClr val="FF6600"/>
                </a:solidFill>
              </a:rPr>
              <a:t> 20</a:t>
            </a:r>
            <a:r>
              <a:rPr lang="en-US" sz="4400" b="1" baseline="30000" dirty="0">
                <a:solidFill>
                  <a:srgbClr val="FF6600"/>
                </a:solidFill>
              </a:rPr>
              <a:t>th</a:t>
            </a:r>
            <a:r>
              <a:rPr lang="en-US" sz="4400" b="1" dirty="0">
                <a:solidFill>
                  <a:srgbClr val="FF6600"/>
                </a:solidFill>
              </a:rPr>
              <a:t> anniversary celebration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35282-6B44-447A-BCED-E72A1FB1A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967088"/>
            <a:ext cx="8676222" cy="2630659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6600"/>
                </a:solidFill>
              </a:rPr>
              <a:t>        </a:t>
            </a:r>
          </a:p>
          <a:p>
            <a:r>
              <a:rPr lang="en-US" b="1" dirty="0">
                <a:solidFill>
                  <a:srgbClr val="FF6600"/>
                </a:solidFill>
              </a:rPr>
              <a:t>       </a:t>
            </a:r>
            <a:r>
              <a:rPr lang="en-US" sz="2800" b="1" dirty="0">
                <a:solidFill>
                  <a:srgbClr val="FF6600"/>
                </a:solidFill>
              </a:rPr>
              <a:t>November 9,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343AE-5DBF-457C-BBCA-0A5334DAE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72" y="3516923"/>
            <a:ext cx="2715065" cy="20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2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8C59-6555-4105-911C-A49EF35B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71462"/>
            <a:ext cx="9905998" cy="9144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                   browns boys club mentors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AC5C-C8F0-4078-A09B-C3D30E65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71638"/>
            <a:ext cx="9905998" cy="501944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Gilbert Jackson</a:t>
            </a:r>
          </a:p>
          <a:p>
            <a:endParaRPr lang="en-US" sz="2800" b="1" dirty="0">
              <a:solidFill>
                <a:srgbClr val="FF6600"/>
              </a:solidFill>
            </a:endParaRPr>
          </a:p>
          <a:p>
            <a:r>
              <a:rPr lang="en-US" sz="2800" b="1" dirty="0">
                <a:solidFill>
                  <a:srgbClr val="FF6600"/>
                </a:solidFill>
              </a:rPr>
              <a:t>Richard johnson</a:t>
            </a:r>
          </a:p>
          <a:p>
            <a:endParaRPr lang="en-US" sz="2800" b="1" dirty="0">
              <a:solidFill>
                <a:srgbClr val="FF6600"/>
              </a:solidFill>
            </a:endParaRPr>
          </a:p>
          <a:p>
            <a:r>
              <a:rPr lang="en-US" sz="2800" b="1" dirty="0">
                <a:solidFill>
                  <a:srgbClr val="FF6600"/>
                </a:solidFill>
              </a:rPr>
              <a:t>Mike miller</a:t>
            </a:r>
          </a:p>
          <a:p>
            <a:endParaRPr lang="en-US" sz="2800" b="1" dirty="0">
              <a:solidFill>
                <a:srgbClr val="FF6600"/>
              </a:solidFill>
            </a:endParaRPr>
          </a:p>
          <a:p>
            <a:r>
              <a:rPr lang="en-US" sz="2800" b="1" dirty="0">
                <a:solidFill>
                  <a:srgbClr val="FF6600"/>
                </a:solidFill>
              </a:rPr>
              <a:t>Kenny hynson</a:t>
            </a:r>
          </a:p>
          <a:p>
            <a:endParaRPr lang="en-US" sz="2800" b="1" dirty="0">
              <a:solidFill>
                <a:srgbClr val="FF6600"/>
              </a:solidFill>
            </a:endParaRPr>
          </a:p>
          <a:p>
            <a:r>
              <a:rPr lang="en-US" sz="2800" b="1" dirty="0">
                <a:solidFill>
                  <a:srgbClr val="FF6600"/>
                </a:solidFill>
              </a:rPr>
              <a:t>John triplett, sr</a:t>
            </a:r>
          </a:p>
        </p:txBody>
      </p:sp>
    </p:spTree>
    <p:extLst>
      <p:ext uri="{BB962C8B-B14F-4D97-AF65-F5344CB8AC3E}">
        <p14:creationId xmlns:p14="http://schemas.microsoft.com/office/powerpoint/2010/main" val="208269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8D5FE1-E4B6-4A41-8898-EE37FBD6BD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6261" r="5759" b="-2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85AA9-6FFD-4CD7-B56C-FCB396A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Browns boys club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40A8-76F5-48CE-BA2F-12AD877F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92" y="2666999"/>
            <a:ext cx="3643674" cy="321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Gil Jackson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Executive director-browns boys club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Former Coach-U Penn</a:t>
            </a:r>
          </a:p>
        </p:txBody>
      </p:sp>
    </p:spTree>
    <p:extLst>
      <p:ext uri="{BB962C8B-B14F-4D97-AF65-F5344CB8AC3E}">
        <p14:creationId xmlns:p14="http://schemas.microsoft.com/office/powerpoint/2010/main" val="176660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8D5FE1-E4B6-4A41-8898-EE37FBD6BD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0309" r="13681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85AA9-6FFD-4CD7-B56C-FCB396A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Browns boys club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40A8-76F5-48CE-BA2F-12AD877F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3643" y="2133602"/>
            <a:ext cx="7046844" cy="2699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Rich Johnson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Executive Director-browns boys club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Athletic director-ferris school</a:t>
            </a:r>
          </a:p>
        </p:txBody>
      </p:sp>
    </p:spTree>
    <p:extLst>
      <p:ext uri="{BB962C8B-B14F-4D97-AF65-F5344CB8AC3E}">
        <p14:creationId xmlns:p14="http://schemas.microsoft.com/office/powerpoint/2010/main" val="7012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838D5FE1-E4B6-4A41-8898-EE37FBD6BD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630994" y="701179"/>
            <a:ext cx="6916633" cy="513560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85AA9-6FFD-4CD7-B56C-FCB396A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Browns boys club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40A8-76F5-48CE-BA2F-12AD877F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92" y="2666998"/>
            <a:ext cx="3643674" cy="3581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Mike miller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Assistant athletic Director and basketball coach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Head Coach-Howard High School</a:t>
            </a:r>
          </a:p>
        </p:txBody>
      </p:sp>
    </p:spTree>
    <p:extLst>
      <p:ext uri="{BB962C8B-B14F-4D97-AF65-F5344CB8AC3E}">
        <p14:creationId xmlns:p14="http://schemas.microsoft.com/office/powerpoint/2010/main" val="889663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8D5FE1-E4B6-4A41-8898-EE37FBD6BD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220" r="-1" b="33720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85AA9-6FFD-4CD7-B56C-FCB396A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Browns boys club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40A8-76F5-48CE-BA2F-12AD877F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92" y="2148114"/>
            <a:ext cx="3643674" cy="3735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Kenny hynson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Star Player-Cheyney univ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DE Basketball hall of fame</a:t>
            </a:r>
          </a:p>
        </p:txBody>
      </p:sp>
    </p:spTree>
    <p:extLst>
      <p:ext uri="{BB962C8B-B14F-4D97-AF65-F5344CB8AC3E}">
        <p14:creationId xmlns:p14="http://schemas.microsoft.com/office/powerpoint/2010/main" val="340014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8D5FE1-E4B6-4A41-8898-EE37FBD6BD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57590" y="2176377"/>
            <a:ext cx="3479523" cy="2505256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85AA9-6FFD-4CD7-B56C-FCB396A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Browns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6600"/>
                </a:solidFill>
              </a:rPr>
              <a:t>boys club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40A8-76F5-48CE-BA2F-12AD877F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3643" y="2667000"/>
            <a:ext cx="7046844" cy="25052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John Triplett, sr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Membership director</a:t>
            </a:r>
          </a:p>
        </p:txBody>
      </p:sp>
    </p:spTree>
    <p:extLst>
      <p:ext uri="{BB962C8B-B14F-4D97-AF65-F5344CB8AC3E}">
        <p14:creationId xmlns:p14="http://schemas.microsoft.com/office/powerpoint/2010/main" val="3876117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EEFC57-E2D5-4F5D-B7A1-716164C880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 rot="10800000" flipV="1">
            <a:off x="4630994" y="675242"/>
            <a:ext cx="6916633" cy="518747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94DF2-232A-4AFC-96D5-37BCF98C8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609600"/>
            <a:ext cx="4086841" cy="1619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Howard high school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CAA2-75F9-4A9E-8944-864C27976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92" y="2666999"/>
            <a:ext cx="3643674" cy="321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Stan hill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Darin Kellam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Wayne parson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Tena Gladney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Curtis clack</a:t>
            </a:r>
          </a:p>
        </p:txBody>
      </p:sp>
    </p:spTree>
    <p:extLst>
      <p:ext uri="{BB962C8B-B14F-4D97-AF65-F5344CB8AC3E}">
        <p14:creationId xmlns:p14="http://schemas.microsoft.com/office/powerpoint/2010/main" val="3548755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CCEEFC57-E2D5-4F5D-B7A1-716164C880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074" r="72" b="-3"/>
          <a:stretch/>
        </p:blipFill>
        <p:spPr>
          <a:xfrm rot="10800000" flipV="1"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94DF2-232A-4AFC-96D5-37BCF98C8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609600"/>
            <a:ext cx="4086841" cy="1619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Howard high school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CAA2-75F9-4A9E-8944-864C27976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92" y="2666999"/>
            <a:ext cx="3643674" cy="321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Stan hill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Darin Kellam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Wayne parson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Tena Gladney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Curtis clack</a:t>
            </a:r>
          </a:p>
        </p:txBody>
      </p:sp>
    </p:spTree>
    <p:extLst>
      <p:ext uri="{BB962C8B-B14F-4D97-AF65-F5344CB8AC3E}">
        <p14:creationId xmlns:p14="http://schemas.microsoft.com/office/powerpoint/2010/main" val="427670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EEFC57-E2D5-4F5D-B7A1-716164C880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33849" r="1" b="23474"/>
          <a:stretch/>
        </p:blipFill>
        <p:spPr>
          <a:xfrm rot="10800000" flipV="1"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94DF2-232A-4AFC-96D5-37BCF98C8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609600"/>
            <a:ext cx="4214812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City of Wilmington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CAA2-75F9-4A9E-8944-864C27976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1463" y="1857375"/>
            <a:ext cx="4015403" cy="48577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Kevin F. Kelley, sr</a:t>
            </a: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Rashid mustafa</a:t>
            </a: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Romain alexander</a:t>
            </a: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Bunny miller</a:t>
            </a: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U’gundi Jacobs</a:t>
            </a: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Kenneth jackson</a:t>
            </a: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Glen Hamilton</a:t>
            </a: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Karoyn fitzgerald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63475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 shot of a person&#10;&#10;Description generated with very high confidence">
            <a:extLst>
              <a:ext uri="{FF2B5EF4-FFF2-40B4-BE49-F238E27FC236}">
                <a16:creationId xmlns:a16="http://schemas.microsoft.com/office/drawing/2014/main" id="{CCEEFC57-E2D5-4F5D-B7A1-716164C880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26571" r="1" b="30752"/>
          <a:stretch/>
        </p:blipFill>
        <p:spPr>
          <a:xfrm rot="10800000" flipV="1"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94DF2-232A-4AFC-96D5-37BCF98C8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Wilmington city council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CAA2-75F9-4A9E-8944-864C27976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92" y="2666998"/>
            <a:ext cx="3643674" cy="35814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Former councilman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6600"/>
                </a:solidFill>
              </a:rPr>
              <a:t> norman m. oliver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City council president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6600"/>
                </a:solidFill>
              </a:rPr>
              <a:t>  hanifa Shabazz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City council member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6600"/>
                </a:solidFill>
              </a:rPr>
              <a:t> zanthia Oliver</a:t>
            </a:r>
          </a:p>
        </p:txBody>
      </p:sp>
    </p:spTree>
    <p:extLst>
      <p:ext uri="{BB962C8B-B14F-4D97-AF65-F5344CB8AC3E}">
        <p14:creationId xmlns:p14="http://schemas.microsoft.com/office/powerpoint/2010/main" val="169020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8D5FE1-E4B6-4A41-8898-EE37FBD6BD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2678" r="1596"/>
          <a:stretch/>
        </p:blipFill>
        <p:spPr>
          <a:xfrm>
            <a:off x="8546182" y="10"/>
            <a:ext cx="3645818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85AA9-6FFD-4CD7-B56C-FCB396A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842381" cy="904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                          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40A8-76F5-48CE-BA2F-12AD877F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3" y="2666999"/>
            <a:ext cx="6930871" cy="312420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en-US" sz="2800" b="1" i="1" dirty="0">
                <a:solidFill>
                  <a:srgbClr val="FF6600"/>
                </a:solidFill>
              </a:rPr>
              <a:t>Welcome</a:t>
            </a:r>
            <a:r>
              <a:rPr lang="en-US" sz="2800" b="1" i="1" dirty="0">
                <a:solidFill>
                  <a:srgbClr val="FF3300"/>
                </a:solidFill>
              </a:rPr>
              <a:t>                       </a:t>
            </a:r>
            <a:r>
              <a:rPr lang="en-US" sz="2800" b="1" i="1" dirty="0">
                <a:solidFill>
                  <a:srgbClr val="FF6600"/>
                </a:solidFill>
              </a:rPr>
              <a:t>Pastor devin park</a:t>
            </a:r>
          </a:p>
          <a:p>
            <a:pPr>
              <a:buFont typeface="Arial"/>
              <a:buChar char="•"/>
            </a:pPr>
            <a:endParaRPr lang="en-US" sz="2800" b="1" i="1" dirty="0">
              <a:solidFill>
                <a:srgbClr val="FF3300"/>
              </a:solidFill>
            </a:endParaRPr>
          </a:p>
          <a:p>
            <a:pPr>
              <a:buFont typeface="Arial"/>
              <a:buChar char="•"/>
            </a:pPr>
            <a:r>
              <a:rPr lang="en-US" sz="2800" b="1" i="1" dirty="0">
                <a:solidFill>
                  <a:srgbClr val="FF6600"/>
                </a:solidFill>
              </a:rPr>
              <a:t>UYI Anniversary video</a:t>
            </a:r>
          </a:p>
          <a:p>
            <a:pPr>
              <a:buFont typeface="Arial"/>
              <a:buChar char="•"/>
            </a:pPr>
            <a:endParaRPr lang="en-US" sz="2800" b="1" i="1" dirty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en-US" sz="2800" b="1" i="1" dirty="0">
                <a:solidFill>
                  <a:srgbClr val="FF6600"/>
                </a:solidFill>
              </a:rPr>
              <a:t>Award presentations to 9 groups</a:t>
            </a:r>
          </a:p>
          <a:p>
            <a:pPr>
              <a:buFont typeface="Arial"/>
              <a:buChar char="•"/>
            </a:pPr>
            <a:endParaRPr lang="en-US" sz="2800" b="1" i="1" dirty="0">
              <a:solidFill>
                <a:srgbClr val="FF3300"/>
              </a:solidFill>
            </a:endParaRPr>
          </a:p>
          <a:p>
            <a:pPr>
              <a:buFont typeface="Arial"/>
              <a:buChar char="•"/>
            </a:pPr>
            <a:r>
              <a:rPr lang="en-US" sz="2800" b="1" i="1" dirty="0">
                <a:solidFill>
                  <a:srgbClr val="FF6600"/>
                </a:solidFill>
              </a:rPr>
              <a:t>Closing remarks                Mark P. Sills</a:t>
            </a:r>
          </a:p>
        </p:txBody>
      </p:sp>
    </p:spTree>
    <p:extLst>
      <p:ext uri="{BB962C8B-B14F-4D97-AF65-F5344CB8AC3E}">
        <p14:creationId xmlns:p14="http://schemas.microsoft.com/office/powerpoint/2010/main" val="3004164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8D5FE1-E4B6-4A41-8898-EE37FBD6BD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8083304" y="1906584"/>
            <a:ext cx="2951857" cy="272479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85AA9-6FFD-4CD7-B56C-FCB396A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270589"/>
            <a:ext cx="6573685" cy="8304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Key supporters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40A8-76F5-48CE-BA2F-12AD877F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92" y="1101012"/>
            <a:ext cx="6573684" cy="548639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 sz="2800" b="1" dirty="0">
              <a:solidFill>
                <a:srgbClr val="FF6600"/>
              </a:solidFill>
            </a:endParaRPr>
          </a:p>
          <a:p>
            <a:r>
              <a:rPr lang="en-US" sz="2800" b="1" dirty="0">
                <a:solidFill>
                  <a:srgbClr val="FF6600"/>
                </a:solidFill>
              </a:rPr>
              <a:t>Stan waterman</a:t>
            </a:r>
          </a:p>
          <a:p>
            <a:r>
              <a:rPr lang="en-US" sz="2800" b="1" dirty="0">
                <a:solidFill>
                  <a:srgbClr val="FF6600"/>
                </a:solidFill>
              </a:rPr>
              <a:t>Linda tucker</a:t>
            </a:r>
          </a:p>
          <a:p>
            <a:r>
              <a:rPr lang="en-US" sz="2800" b="1" dirty="0">
                <a:solidFill>
                  <a:srgbClr val="FF6600"/>
                </a:solidFill>
              </a:rPr>
              <a:t>Herman Holloway, jr</a:t>
            </a:r>
          </a:p>
          <a:p>
            <a:r>
              <a:rPr lang="en-US" sz="2800" b="1" dirty="0">
                <a:solidFill>
                  <a:srgbClr val="FF6600"/>
                </a:solidFill>
              </a:rPr>
              <a:t>Harold ingram</a:t>
            </a:r>
          </a:p>
          <a:p>
            <a:r>
              <a:rPr lang="en-US" sz="2800" b="1" dirty="0">
                <a:solidFill>
                  <a:srgbClr val="FF6600"/>
                </a:solidFill>
              </a:rPr>
              <a:t>Enid Wallace simms</a:t>
            </a:r>
          </a:p>
          <a:p>
            <a:r>
              <a:rPr lang="en-US" sz="2800" b="1" dirty="0">
                <a:solidFill>
                  <a:srgbClr val="FF6600"/>
                </a:solidFill>
              </a:rPr>
              <a:t>Edythe Pridgen</a:t>
            </a:r>
          </a:p>
          <a:p>
            <a:r>
              <a:rPr lang="en-US" sz="2800" b="1" dirty="0">
                <a:solidFill>
                  <a:srgbClr val="FF6600"/>
                </a:solidFill>
              </a:rPr>
              <a:t>Afro American hall of fame</a:t>
            </a:r>
          </a:p>
          <a:p>
            <a:r>
              <a:rPr lang="en-US" sz="2800" b="1" dirty="0">
                <a:solidFill>
                  <a:srgbClr val="FF6600"/>
                </a:solidFill>
              </a:rPr>
              <a:t>Betty and ron park</a:t>
            </a:r>
          </a:p>
          <a:p>
            <a:r>
              <a:rPr lang="en-US" sz="2800" b="1" dirty="0">
                <a:solidFill>
                  <a:srgbClr val="FF6600"/>
                </a:solidFill>
              </a:rPr>
              <a:t>Marilyn monk</a:t>
            </a:r>
          </a:p>
          <a:p>
            <a:r>
              <a:rPr lang="en-US" sz="2800" b="1" dirty="0">
                <a:solidFill>
                  <a:srgbClr val="FF6600"/>
                </a:solidFill>
              </a:rPr>
              <a:t>Curtis Watkins</a:t>
            </a:r>
          </a:p>
          <a:p>
            <a:r>
              <a:rPr lang="en-US" sz="2800" b="1" dirty="0">
                <a:solidFill>
                  <a:srgbClr val="FF6600"/>
                </a:solidFill>
              </a:rPr>
              <a:t>De basketball hall of fame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998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1D6E5F7-32B1-4D4E-967C-D76CC4D80E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623" r="26544" b="-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ECB651-1F8B-4CEC-A472-F7976D38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0477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Uyi coach participants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29105-7C72-4E38-A547-F2C1991B8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92" y="1657350"/>
            <a:ext cx="3643674" cy="5200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b="1" dirty="0">
                <a:solidFill>
                  <a:srgbClr val="FF6600"/>
                </a:solidFill>
              </a:rPr>
              <a:t>Steve haman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FF6600"/>
                </a:solidFill>
              </a:rPr>
              <a:t>Larry Bryant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FF6600"/>
                </a:solidFill>
              </a:rPr>
              <a:t>Keith strand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FF6600"/>
                </a:solidFill>
              </a:rPr>
              <a:t>John Armstrong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FF6600"/>
                </a:solidFill>
              </a:rPr>
              <a:t>Ty taylor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FF6600"/>
                </a:solidFill>
              </a:rPr>
              <a:t>Robert brown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FF6600"/>
                </a:solidFill>
              </a:rPr>
              <a:t>Kevin jones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FF6600"/>
                </a:solidFill>
              </a:rPr>
              <a:t>Terence judge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FF6600"/>
                </a:solidFill>
              </a:rPr>
              <a:t>Eugene allen</a:t>
            </a:r>
          </a:p>
        </p:txBody>
      </p:sp>
    </p:spTree>
    <p:extLst>
      <p:ext uri="{BB962C8B-B14F-4D97-AF65-F5344CB8AC3E}">
        <p14:creationId xmlns:p14="http://schemas.microsoft.com/office/powerpoint/2010/main" val="362508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9501B53B-3CA8-4980-9DB7-5C2F4205D8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2" b="8591"/>
          <a:stretch/>
        </p:blipFill>
        <p:spPr>
          <a:xfrm>
            <a:off x="643192" y="1200878"/>
            <a:ext cx="5451627" cy="413620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58994-0BE8-4BE9-9474-377D0865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Uyi coach participants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81C85-3EDF-40C8-A5F4-58C416493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0465" y="2424254"/>
            <a:ext cx="5122606" cy="41362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600" b="1" dirty="0">
                <a:solidFill>
                  <a:srgbClr val="FF6600"/>
                </a:solidFill>
              </a:rPr>
              <a:t>James price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600" b="1" dirty="0">
                <a:solidFill>
                  <a:srgbClr val="FF6600"/>
                </a:solidFill>
              </a:rPr>
              <a:t>Tracy Howell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600" b="1" dirty="0">
                <a:solidFill>
                  <a:srgbClr val="FF6600"/>
                </a:solidFill>
              </a:rPr>
              <a:t>Jamal perkins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600" b="1" dirty="0">
                <a:solidFill>
                  <a:srgbClr val="FF6600"/>
                </a:solidFill>
              </a:rPr>
              <a:t>Lamar cooper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600" b="1" dirty="0">
                <a:solidFill>
                  <a:srgbClr val="FF6600"/>
                </a:solidFill>
              </a:rPr>
              <a:t>Karen waters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600" b="1" dirty="0">
                <a:solidFill>
                  <a:srgbClr val="FF6600"/>
                </a:solidFill>
              </a:rPr>
              <a:t>Marcus Thompson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600" b="1" dirty="0">
                <a:solidFill>
                  <a:srgbClr val="FF6600"/>
                </a:solidFill>
              </a:rPr>
              <a:t>Donald haman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600" b="1" dirty="0">
                <a:solidFill>
                  <a:srgbClr val="FF6600"/>
                </a:solidFill>
              </a:rPr>
              <a:t>Tyrone perry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600" b="1" dirty="0">
                <a:solidFill>
                  <a:srgbClr val="FF6600"/>
                </a:solidFill>
              </a:rPr>
              <a:t>Neil webster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600" b="1" dirty="0">
                <a:solidFill>
                  <a:srgbClr val="FF6600"/>
                </a:solidFill>
              </a:rPr>
              <a:t>Ralph Dorsey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600" b="1" dirty="0">
                <a:solidFill>
                  <a:srgbClr val="FF6600"/>
                </a:solidFill>
              </a:rPr>
              <a:t>George polydore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27648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4C768EDD-A99F-45EE-82E6-C590044352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7591328" y="645106"/>
            <a:ext cx="3935810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72E868-715E-4477-810B-7AD48245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Urban youth inc. partners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72201-64B2-4D37-8A06-8C0DDEE11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92" y="2666999"/>
            <a:ext cx="6573684" cy="32162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William and Chrissy williams</a:t>
            </a:r>
          </a:p>
          <a:p>
            <a:endParaRPr lang="en-US" dirty="0"/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rgbClr val="FF6600"/>
                </a:solidFill>
              </a:rPr>
              <a:t>Assistant directors-</a:t>
            </a:r>
            <a:r>
              <a:rPr lang="en-US" sz="2400" b="1" dirty="0" err="1">
                <a:solidFill>
                  <a:srgbClr val="FF6600"/>
                </a:solidFill>
              </a:rPr>
              <a:t>uyi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09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8D5FE1-E4B6-4A41-8898-EE37FBD6BD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8083304" y="645106"/>
            <a:ext cx="2951857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85AA9-6FFD-4CD7-B56C-FCB396A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Urban youth </a:t>
            </a:r>
            <a:r>
              <a:rPr lang="en-US" sz="3200" b="1" dirty="0" err="1">
                <a:solidFill>
                  <a:srgbClr val="FF6600"/>
                </a:solidFill>
              </a:rPr>
              <a:t>inc.</a:t>
            </a:r>
            <a:r>
              <a:rPr lang="en-US" sz="3200" b="1" dirty="0">
                <a:solidFill>
                  <a:srgbClr val="FF6600"/>
                </a:solidFill>
              </a:rPr>
              <a:t> Partners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40A8-76F5-48CE-BA2F-12AD877F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92" y="2666999"/>
            <a:ext cx="6573684" cy="32162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Norman Winston</a:t>
            </a:r>
          </a:p>
          <a:p>
            <a:pPr>
              <a:buFont typeface="Arial"/>
              <a:buChar char="•"/>
            </a:pPr>
            <a:endParaRPr lang="en-US" sz="2800" b="1" dirty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Assistant director-uyi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2484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501B53B-3CA8-4980-9DB7-5C2F4205D8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1493" r="21603" b="-2"/>
          <a:stretch/>
        </p:blipFill>
        <p:spPr>
          <a:xfrm rot="5400000">
            <a:off x="5465437" y="-189337"/>
            <a:ext cx="5247747" cy="691663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58994-0BE8-4BE9-9474-377D0865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James h. sills, jr </a:t>
            </a:r>
            <a:br>
              <a:rPr lang="en-US" b="1" dirty="0">
                <a:solidFill>
                  <a:srgbClr val="FF6600"/>
                </a:solidFill>
              </a:rPr>
            </a:br>
            <a:br>
              <a:rPr lang="en-US" b="1" dirty="0">
                <a:solidFill>
                  <a:srgbClr val="FF6600"/>
                </a:solidFill>
              </a:rPr>
            </a:br>
            <a:r>
              <a:rPr lang="en-US" b="1" dirty="0">
                <a:solidFill>
                  <a:srgbClr val="FF6600"/>
                </a:solidFill>
              </a:rPr>
              <a:t>James h sills, iii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81C85-3EDF-40C8-A5F4-58C416493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92" y="2666999"/>
            <a:ext cx="3643674" cy="321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6600"/>
                </a:solidFill>
              </a:rPr>
              <a:t>First African American mayor-city of Wilmington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6600"/>
                </a:solidFill>
              </a:rPr>
              <a:t>Professor emeritus university of Delaware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6600"/>
                </a:solidFill>
              </a:rPr>
              <a:t>Proud Member-kappa alpha psi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6600"/>
                </a:solidFill>
              </a:rPr>
              <a:t>President-M&amp;F Bank, Durham, nc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6600"/>
                </a:solidFill>
              </a:rPr>
              <a:t>Former Cabinet secretary-state of de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7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8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9A69-EC64-4E21-BBB0-D4C9942A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UYI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465A-375B-42B0-99FC-82F0C6EE5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effectLst/>
                <a:hlinkClick r:id="rId2"/>
              </a:rPr>
              <a:t>https://youtu.be/iWM2PXTRwp8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9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8C59-6555-4105-911C-A49EF35B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62025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                         Mark’s First mentors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AC5C-C8F0-4078-A09B-C3D30E65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71689"/>
            <a:ext cx="9905998" cy="390048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Major Hairston</a:t>
            </a:r>
          </a:p>
          <a:p>
            <a:pPr marL="0" indent="0">
              <a:buNone/>
            </a:pPr>
            <a:endParaRPr lang="en-US" sz="2800" b="1" dirty="0">
              <a:solidFill>
                <a:srgbClr val="FF6600"/>
              </a:solidFill>
            </a:endParaRPr>
          </a:p>
          <a:p>
            <a:r>
              <a:rPr lang="en-US" sz="2800" b="1" dirty="0">
                <a:solidFill>
                  <a:srgbClr val="FF6600"/>
                </a:solidFill>
              </a:rPr>
              <a:t>Maurice and Juanita Pritchett</a:t>
            </a:r>
          </a:p>
          <a:p>
            <a:endParaRPr lang="en-US" sz="2800" b="1" dirty="0">
              <a:solidFill>
                <a:srgbClr val="FF6600"/>
              </a:solidFill>
            </a:endParaRPr>
          </a:p>
          <a:p>
            <a:r>
              <a:rPr lang="en-US" sz="2800" b="1" dirty="0">
                <a:solidFill>
                  <a:srgbClr val="FF6600"/>
                </a:solidFill>
              </a:rPr>
              <a:t>Ted blunt</a:t>
            </a:r>
          </a:p>
          <a:p>
            <a:endParaRPr lang="en-US" sz="2800" b="1" dirty="0">
              <a:solidFill>
                <a:srgbClr val="FF6600"/>
              </a:solidFill>
            </a:endParaRPr>
          </a:p>
          <a:p>
            <a:r>
              <a:rPr lang="en-US" sz="2800" b="1" dirty="0">
                <a:solidFill>
                  <a:srgbClr val="FF6600"/>
                </a:solidFill>
              </a:rPr>
              <a:t>Robert vanderhost</a:t>
            </a:r>
          </a:p>
        </p:txBody>
      </p:sp>
    </p:spTree>
    <p:extLst>
      <p:ext uri="{BB962C8B-B14F-4D97-AF65-F5344CB8AC3E}">
        <p14:creationId xmlns:p14="http://schemas.microsoft.com/office/powerpoint/2010/main" val="222381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8D5FE1-E4B6-4A41-8898-EE37FBD6BD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12411"/>
          <a:stretch/>
        </p:blipFill>
        <p:spPr>
          <a:xfrm>
            <a:off x="7552042" y="863390"/>
            <a:ext cx="3416888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85AA9-6FFD-4CD7-B56C-FCB396A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132446" cy="1104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</a:rPr>
              <a:t>first mentors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40A8-76F5-48CE-BA2F-12AD877F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2171700"/>
            <a:ext cx="5943600" cy="4314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3200" b="1" dirty="0">
                <a:solidFill>
                  <a:srgbClr val="FF6600"/>
                </a:solidFill>
              </a:rPr>
              <a:t>Major Hairston</a:t>
            </a:r>
          </a:p>
          <a:p>
            <a:pPr>
              <a:buFont typeface="Arial"/>
              <a:buChar char="•"/>
            </a:pPr>
            <a:endParaRPr lang="en-US" sz="2800" b="1" dirty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Principal-drew pyle elementary</a:t>
            </a: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CO-Founder-DE youth sports athletic association</a:t>
            </a: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Inductee-dsu sports hall of fame</a:t>
            </a:r>
          </a:p>
        </p:txBody>
      </p:sp>
    </p:spTree>
    <p:extLst>
      <p:ext uri="{BB962C8B-B14F-4D97-AF65-F5344CB8AC3E}">
        <p14:creationId xmlns:p14="http://schemas.microsoft.com/office/powerpoint/2010/main" val="205202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8D5FE1-E4B6-4A41-8898-EE37FBD6BD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4087" r="-1" b="-1"/>
          <a:stretch/>
        </p:blipFill>
        <p:spPr>
          <a:xfrm>
            <a:off x="7552042" y="863390"/>
            <a:ext cx="3416888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85AA9-6FFD-4CD7-B56C-FCB396A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132446" cy="1019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</a:rPr>
              <a:t>first mentors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40A8-76F5-48CE-BA2F-12AD877F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1800225"/>
            <a:ext cx="5943600" cy="4629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3200" b="1" dirty="0">
                <a:solidFill>
                  <a:srgbClr val="FF6600"/>
                </a:solidFill>
              </a:rPr>
              <a:t>Maurice Pritchett</a:t>
            </a:r>
          </a:p>
          <a:p>
            <a:pPr>
              <a:buFont typeface="Arial"/>
              <a:buChar char="•"/>
            </a:pPr>
            <a:endParaRPr lang="en-US" sz="3200" b="1" dirty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Principal-Bancroft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sz="2800" b="1" dirty="0">
                <a:solidFill>
                  <a:srgbClr val="FF6600"/>
                </a:solidFill>
              </a:rPr>
              <a:t>middle school</a:t>
            </a: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Founder-pritchett associates</a:t>
            </a: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Founder kappa basketball league</a:t>
            </a: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Inductee-dsu sports hall of fame </a:t>
            </a:r>
          </a:p>
        </p:txBody>
      </p:sp>
    </p:spTree>
    <p:extLst>
      <p:ext uri="{BB962C8B-B14F-4D97-AF65-F5344CB8AC3E}">
        <p14:creationId xmlns:p14="http://schemas.microsoft.com/office/powerpoint/2010/main" val="415231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and person posing for a picture&#10;&#10;Description generated with high confidence">
            <a:extLst>
              <a:ext uri="{FF2B5EF4-FFF2-40B4-BE49-F238E27FC236}">
                <a16:creationId xmlns:a16="http://schemas.microsoft.com/office/drawing/2014/main" id="{4C768EDD-A99F-45EE-82E6-C590044352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-1" b="14086"/>
          <a:stretch/>
        </p:blipFill>
        <p:spPr>
          <a:xfrm>
            <a:off x="7552042" y="863390"/>
            <a:ext cx="3416888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72E868-715E-4477-810B-7AD48245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132446" cy="1004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</a:rPr>
              <a:t>first mentors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72201-64B2-4D37-8A06-8C0DDEE11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1957388"/>
            <a:ext cx="5943600" cy="200025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Maurice and Juanita Pritchett</a:t>
            </a:r>
          </a:p>
          <a:p>
            <a:endParaRPr lang="en-US" sz="2800" b="1" dirty="0">
              <a:solidFill>
                <a:srgbClr val="FF6600"/>
              </a:solidFill>
            </a:endParaRPr>
          </a:p>
          <a:p>
            <a:r>
              <a:rPr lang="en-US" sz="2800" b="1" dirty="0">
                <a:solidFill>
                  <a:srgbClr val="FF6600"/>
                </a:solidFill>
              </a:rPr>
              <a:t>co-founders-Pritchett associates</a:t>
            </a:r>
          </a:p>
          <a:p>
            <a:r>
              <a:rPr lang="en-US" sz="2800" b="1" dirty="0">
                <a:solidFill>
                  <a:srgbClr val="FF6600"/>
                </a:solidFill>
              </a:rPr>
              <a:t>Educators-Christina school district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7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8D5FE1-E4B6-4A41-8898-EE37FBD6BD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3" b="8743"/>
          <a:stretch/>
        </p:blipFill>
        <p:spPr>
          <a:xfrm>
            <a:off x="7552042" y="863390"/>
            <a:ext cx="3416888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85AA9-6FFD-4CD7-B56C-FCB396A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132446" cy="9477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</a:rPr>
              <a:t>  first mentors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40A8-76F5-48CE-BA2F-12AD877F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1557338"/>
            <a:ext cx="5943600" cy="4986337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sz="3800" b="1" dirty="0">
                <a:solidFill>
                  <a:srgbClr val="FF6600"/>
                </a:solidFill>
              </a:rPr>
              <a:t>Ted blunt</a:t>
            </a:r>
          </a:p>
          <a:p>
            <a:endParaRPr lang="en-US" sz="3200" b="1" dirty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Wilmington City council president</a:t>
            </a:r>
          </a:p>
          <a:p>
            <a:endParaRPr lang="en-US" sz="2800" b="1" dirty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Central office Administrator-Wilmington, new castle county, Red clay school districts</a:t>
            </a:r>
          </a:p>
          <a:p>
            <a:pPr>
              <a:buFont typeface="Arial"/>
              <a:buChar char="•"/>
            </a:pPr>
            <a:endParaRPr lang="en-US" sz="2800" b="1" dirty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Co-founder de youth sports athletic association</a:t>
            </a:r>
          </a:p>
          <a:p>
            <a:pPr>
              <a:buFont typeface="Arial"/>
              <a:buChar char="•"/>
            </a:pPr>
            <a:endParaRPr lang="en-US" sz="2800" b="1" dirty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N.a.i.a. Olympic trials basketball team</a:t>
            </a:r>
          </a:p>
          <a:p>
            <a:endParaRPr lang="en-US" sz="2800" b="1" dirty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Inductee-de blue/gold basketball hall of fame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7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8D5FE1-E4B6-4A41-8898-EE37FBD6BD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7552042" y="1079162"/>
            <a:ext cx="3416888" cy="478723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85AA9-6FFD-4CD7-B56C-FCB396A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132446" cy="804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</a:rPr>
              <a:t>first mentors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40A8-76F5-48CE-BA2F-12AD877F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1885951"/>
            <a:ext cx="5943600" cy="4572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en-US" sz="3200" b="1" dirty="0">
                <a:solidFill>
                  <a:srgbClr val="FF6600"/>
                </a:solidFill>
              </a:rPr>
              <a:t>Robert vanderhost</a:t>
            </a:r>
          </a:p>
          <a:p>
            <a:endParaRPr lang="en-US" sz="2800" b="1" dirty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Assistant director-Wilmington housing authority</a:t>
            </a: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Inductee-dsu athletic hall of fame</a:t>
            </a: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FF6600"/>
                </a:solidFill>
              </a:rPr>
              <a:t>Member- Dsu 1,000 points club</a:t>
            </a:r>
          </a:p>
        </p:txBody>
      </p:sp>
    </p:spTree>
    <p:extLst>
      <p:ext uri="{BB962C8B-B14F-4D97-AF65-F5344CB8AC3E}">
        <p14:creationId xmlns:p14="http://schemas.microsoft.com/office/powerpoint/2010/main" val="4220455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406</TotalTime>
  <Words>449</Words>
  <Application>Microsoft Office PowerPoint</Application>
  <PresentationFormat>Widescreen</PresentationFormat>
  <Paragraphs>170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Mesh</vt:lpstr>
      <vt:lpstr>   Urban youth inc.  20th anniversary celebration</vt:lpstr>
      <vt:lpstr>                           program</vt:lpstr>
      <vt:lpstr>UYI Video</vt:lpstr>
      <vt:lpstr>                         Mark’s First mentors</vt:lpstr>
      <vt:lpstr>first mentors</vt:lpstr>
      <vt:lpstr>first mentors</vt:lpstr>
      <vt:lpstr>first mentors</vt:lpstr>
      <vt:lpstr>  first mentors</vt:lpstr>
      <vt:lpstr>first mentors</vt:lpstr>
      <vt:lpstr>                   browns boys club mentors</vt:lpstr>
      <vt:lpstr>Browns boys club</vt:lpstr>
      <vt:lpstr>Browns boys club</vt:lpstr>
      <vt:lpstr>Browns boys club</vt:lpstr>
      <vt:lpstr>Browns boys club</vt:lpstr>
      <vt:lpstr>Browns boys club</vt:lpstr>
      <vt:lpstr>Howard high school</vt:lpstr>
      <vt:lpstr>Howard high school</vt:lpstr>
      <vt:lpstr>City of Wilmington</vt:lpstr>
      <vt:lpstr>Wilmington city council</vt:lpstr>
      <vt:lpstr>Key supporters</vt:lpstr>
      <vt:lpstr>Uyi coach participants</vt:lpstr>
      <vt:lpstr>Uyi coach participants</vt:lpstr>
      <vt:lpstr>Urban youth inc. partners</vt:lpstr>
      <vt:lpstr>Urban youth inc. Partners</vt:lpstr>
      <vt:lpstr>James h. sills, jr   James h sills,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youth inc. 20th anniversary celebration</dc:title>
  <dc:creator>Julie Sills-Molock</dc:creator>
  <cp:lastModifiedBy>Julie Sills-Molock</cp:lastModifiedBy>
  <cp:revision>46</cp:revision>
  <dcterms:created xsi:type="dcterms:W3CDTF">2017-11-07T17:31:11Z</dcterms:created>
  <dcterms:modified xsi:type="dcterms:W3CDTF">2017-11-09T16:41:52Z</dcterms:modified>
</cp:coreProperties>
</file>